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7559675" cx="10080625"/>
  <p:notesSz cx="7559675" cy="10691800"/>
  <p:embeddedFontLst>
    <p:embeddedFont>
      <p:font typeface="Lexend"/>
      <p:regular r:id="rId30"/>
      <p:bold r:id="rId31"/>
    </p:embeddedFont>
    <p:embeddedFont>
      <p:font typeface="Lexend Black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exend-bold.fntdata"/><Relationship Id="rId30" Type="http://schemas.openxmlformats.org/officeDocument/2006/relationships/font" Target="fonts/Lexend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LexendBlack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5567f8697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55567f8697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234a06ee4_0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8234a06ee4_0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280353930_0_1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8280353930_0_1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280353930_0_2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8280353930_0_2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8280353930_0_4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8280353930_0_4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280353930_0_8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8280353930_0_8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8280353930_0_10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8280353930_0_10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280353930_0_13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8280353930_0_13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280353930_0_13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8280353930_0_13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8280353930_0_15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8280353930_0_15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280353930_0_14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280353930_0_14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fac253922_1_1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fac253922_1_1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280353930_0_16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8280353930_0_16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280353930_0_17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280353930_0_17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49c8637db_0_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849c8637db_0_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849c8637db_0_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849c8637db_0_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87329bf9f4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87329bf9f4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48effdaf32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48effdaf32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2202b0a6b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2202b0a6b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fac253922_1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7fac253922_1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2202b0a6b_0_1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2202b0a6b_0_1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2202b0a6b_0_2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2202b0a6b_0_2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2202b0a6b_0_4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2202b0a6b_0_4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2202b0a6b_0_56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2202b0a6b_0_56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2202b0a6b_0_8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2202b0a6b_0_8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504000" y="1800000"/>
            <a:ext cx="907200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504000" y="1800000"/>
            <a:ext cx="29210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571560" y="1800000"/>
            <a:ext cx="29210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639120" y="1800000"/>
            <a:ext cx="29210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504000" y="4090320"/>
            <a:ext cx="29210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571560" y="4090320"/>
            <a:ext cx="29210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639120" y="4090320"/>
            <a:ext cx="29210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subTitle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504000" y="576000"/>
            <a:ext cx="7200000" cy="333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hyperlink" Target="https://hsma.co.uk/" TargetMode="External"/><Relationship Id="rId6" Type="http://schemas.openxmlformats.org/officeDocument/2006/relationships/hyperlink" Target="https://www.youtube.com/@hsma" TargetMode="External"/><Relationship Id="rId7" Type="http://schemas.openxmlformats.org/officeDocument/2006/relationships/image" Target="../media/image44.png"/><Relationship Id="rId8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28.png"/><Relationship Id="rId13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4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5.png"/><Relationship Id="rId13" Type="http://schemas.openxmlformats.org/officeDocument/2006/relationships/image" Target="../media/image5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51.png"/><Relationship Id="rId15" Type="http://schemas.openxmlformats.org/officeDocument/2006/relationships/image" Target="../media/image35.png"/><Relationship Id="rId14" Type="http://schemas.openxmlformats.org/officeDocument/2006/relationships/hyperlink" Target="http://drive.google.com/file/d/17CsL0-KlCjVnO5mq1wzGWn37zO5PuiMu/view" TargetMode="External"/><Relationship Id="rId16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37.png"/><Relationship Id="rId7" Type="http://schemas.openxmlformats.org/officeDocument/2006/relationships/image" Target="../media/image47.png"/><Relationship Id="rId8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hyperlink" Target="https://hsma.co.uk/" TargetMode="External"/><Relationship Id="rId10" Type="http://schemas.openxmlformats.org/officeDocument/2006/relationships/hyperlink" Target="mailto:penchord@exeter.ac.uk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34.png"/><Relationship Id="rId7" Type="http://schemas.openxmlformats.org/officeDocument/2006/relationships/image" Target="../media/image57.png"/><Relationship Id="rId8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58.png"/><Relationship Id="rId6" Type="http://schemas.openxmlformats.org/officeDocument/2006/relationships/hyperlink" Target="https://hsma.co.uk/" TargetMode="External"/><Relationship Id="rId7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5.jp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2.jpg"/><Relationship Id="rId7" Type="http://schemas.openxmlformats.org/officeDocument/2006/relationships/image" Target="../media/image3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5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2170425" y="5895361"/>
            <a:ext cx="4941300" cy="15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Total Eclipse of the Excel Chart :</a:t>
            </a:r>
            <a:endParaRPr b="1" sz="12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FFFF"/>
                </a:solidFill>
              </a:rPr>
              <a:t>A reflection on 12 years of teaching </a:t>
            </a:r>
            <a:r>
              <a:rPr b="1" lang="en-GB" sz="1200">
                <a:solidFill>
                  <a:srgbClr val="FFFFFF"/>
                </a:solidFill>
              </a:rPr>
              <a:t>m</a:t>
            </a:r>
            <a:r>
              <a:rPr b="1" lang="en-GB" sz="1200">
                <a:solidFill>
                  <a:srgbClr val="FFFFFF"/>
                </a:solidFill>
              </a:rPr>
              <a:t>odelling and data science in the NHS</a:t>
            </a:r>
            <a:endParaRPr b="1" sz="12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FF00"/>
                </a:solidFill>
              </a:rPr>
              <a:t>Dr Daniel Chalk</a:t>
            </a:r>
            <a:endParaRPr sz="1200">
              <a:solidFill>
                <a:srgbClr val="00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FF00"/>
                </a:solidFill>
              </a:rPr>
              <a:t>(Senior Research Fellow and HSMA Programme Director,</a:t>
            </a:r>
            <a:endParaRPr sz="1200">
              <a:solidFill>
                <a:srgbClr val="00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FF00"/>
                </a:solidFill>
              </a:rPr>
              <a:t>NIHR Applied Research Collaboration for </a:t>
            </a:r>
            <a:r>
              <a:rPr lang="en-GB" sz="1200">
                <a:solidFill>
                  <a:srgbClr val="00FF00"/>
                </a:solidFill>
              </a:rPr>
              <a:t>t</a:t>
            </a:r>
            <a:r>
              <a:rPr lang="en-GB" sz="1200">
                <a:solidFill>
                  <a:srgbClr val="00FF00"/>
                </a:solidFill>
              </a:rPr>
              <a:t>he South West Peninsula</a:t>
            </a:r>
            <a:endParaRPr sz="1200">
              <a:solidFill>
                <a:srgbClr val="00FF00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FF00"/>
                </a:solidFill>
              </a:rPr>
              <a:t>(PenARC))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7776000" y="95040"/>
            <a:ext cx="2186280" cy="26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075" y="5831129"/>
            <a:ext cx="2455824" cy="161839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250" y="6020169"/>
            <a:ext cx="1399025" cy="139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2171" y="3337427"/>
            <a:ext cx="3637800" cy="2425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Together in Electric Dreams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3"/>
          <p:cNvSpPr/>
          <p:nvPr/>
        </p:nvSpPr>
        <p:spPr>
          <a:xfrm>
            <a:off x="62300" y="117722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IMPACT!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5">
            <a:alphaModFix/>
          </a:blip>
          <a:srcRect b="64382" l="0" r="0" t="0"/>
          <a:stretch/>
        </p:blipFill>
        <p:spPr>
          <a:xfrm>
            <a:off x="3332298" y="1273125"/>
            <a:ext cx="5272800" cy="1327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87" name="Google Shape;187;p23"/>
          <p:cNvSpPr/>
          <p:nvPr/>
        </p:nvSpPr>
        <p:spPr>
          <a:xfrm>
            <a:off x="62300" y="360612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People who have never coded before found their new passion</a:t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2497175" y="375287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Peer Support Groups help collaboration and development of skills</a:t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146200" y="4818114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Established more new data science roles and teams</a:t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146200" y="6035014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projects were cross-organisation collaborations</a:t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2639800" y="4818114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Policing associates have similar challenges and need access to these skills</a:t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62300" y="2404862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LIVE online model works!</a:t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2639800" y="2600787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Larger class sizes becoming feasible</a:t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5087725" y="251787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Policing associates didn’t work with health system problems the way we hoped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7017500" y="2990050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Non-live online engagement is much poorer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5414275" y="385852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The training’s getting a bit intense for 3 months…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3076800" y="6136138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Lots of issues getting hold of data and data quality issues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4961875" y="522332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Despite engagement, HSMAs struggled to get organisation to fully protect 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7017500" y="4413600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were turning away interest from outside the region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6957050" y="6094188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Significant resistance to FOSS software installations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Everybody Wants to Rule the World</a:t>
            </a:r>
            <a:endParaRPr sz="3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4"/>
          <p:cNvSpPr txBox="1"/>
          <p:nvPr/>
        </p:nvSpPr>
        <p:spPr>
          <a:xfrm>
            <a:off x="193800" y="1246975"/>
            <a:ext cx="6068700" cy="6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TAKE 5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“Planet HSMA” era (4, 5, 6, 7+ : 2021 - PRESENT)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Switched</a:t>
            </a: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to 15 months (6m Phase 1 + 9m Phase 2)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Opened nationally across England - cohort sizes 80 (4), then 113 (5), then 178 (6) (HSMA 6 nearly 30 times the size of HSMA 1)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Further expanded training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First course ever accredited by AphA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brilliant Sammi Rosser joined me in 2023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“Any project, any time”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Project Development Clinics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Trainee Mentor Scheme and wider community of mentors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New HSMA website (</a:t>
            </a:r>
            <a:r>
              <a:rPr lang="en-GB" sz="2000" u="sng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https://hsma.co.uk/</a:t>
            </a: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eBooks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YouTube (</a:t>
            </a:r>
            <a:r>
              <a:rPr lang="en-GB" sz="2000" u="sng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https://www.youtube.com/@hsma</a:t>
            </a: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)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3825" y="1194006"/>
            <a:ext cx="2711959" cy="4067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7076" y="5322828"/>
            <a:ext cx="3228699" cy="21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5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Everybody Wants to Rule the World</a:t>
            </a:r>
            <a:endParaRPr sz="3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8" name="Google Shape;218;p25"/>
          <p:cNvSpPr/>
          <p:nvPr/>
        </p:nvSpPr>
        <p:spPr>
          <a:xfrm>
            <a:off x="62300" y="117722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 onslaught!</a:t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5">
            <a:alphaModFix/>
          </a:blip>
          <a:srcRect b="66533" l="0" r="59455" t="0"/>
          <a:stretch/>
        </p:blipFill>
        <p:spPr>
          <a:xfrm>
            <a:off x="104250" y="2694838"/>
            <a:ext cx="2391000" cy="139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 rotWithShape="1">
          <a:blip r:embed="rId6">
            <a:alphaModFix/>
          </a:blip>
          <a:srcRect b="66607" l="0" r="0" t="0"/>
          <a:stretch/>
        </p:blipFill>
        <p:spPr>
          <a:xfrm>
            <a:off x="3231650" y="1253675"/>
            <a:ext cx="5615700" cy="132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250" y="4181062"/>
            <a:ext cx="2939700" cy="207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8750" y="4181037"/>
            <a:ext cx="5693100" cy="132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90000" y="2694850"/>
            <a:ext cx="2870100" cy="1395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1900" y="5580334"/>
            <a:ext cx="2870100" cy="1362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250" y="6341499"/>
            <a:ext cx="3542100" cy="834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6" name="Google Shape;226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25020" y="2688507"/>
            <a:ext cx="4231800" cy="132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69674" y="5594750"/>
            <a:ext cx="3468900" cy="93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Everybody Wants to Rule the World</a:t>
            </a:r>
            <a:endParaRPr sz="3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5" name="Google Shape;235;p26"/>
          <p:cNvSpPr/>
          <p:nvPr/>
        </p:nvSpPr>
        <p:spPr>
          <a:xfrm>
            <a:off x="62300" y="117722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Transformative effect for skills development!</a:t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 rotWithShape="1">
          <a:blip r:embed="rId5">
            <a:alphaModFix/>
          </a:blip>
          <a:srcRect b="0" l="0" r="0" t="40155"/>
          <a:stretch/>
        </p:blipFill>
        <p:spPr>
          <a:xfrm>
            <a:off x="118300" y="2880635"/>
            <a:ext cx="4368324" cy="26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6">
            <a:alphaModFix/>
          </a:blip>
          <a:srcRect b="0" l="0" r="0" t="55679"/>
          <a:stretch/>
        </p:blipFill>
        <p:spPr>
          <a:xfrm>
            <a:off x="3138800" y="1274475"/>
            <a:ext cx="3776969" cy="154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 rotWithShape="1">
          <a:blip r:embed="rId5">
            <a:alphaModFix/>
          </a:blip>
          <a:srcRect b="60905" l="0" r="0" t="0"/>
          <a:stretch/>
        </p:blipFill>
        <p:spPr>
          <a:xfrm>
            <a:off x="4546625" y="2880625"/>
            <a:ext cx="4165750" cy="16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7">
            <a:alphaModFix/>
          </a:blip>
          <a:srcRect b="2950" l="0" r="0" t="0"/>
          <a:stretch/>
        </p:blipFill>
        <p:spPr>
          <a:xfrm>
            <a:off x="4546625" y="4593000"/>
            <a:ext cx="4308650" cy="25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 rotWithShape="1">
          <a:blip r:embed="rId6">
            <a:alphaModFix/>
          </a:blip>
          <a:srcRect b="44726" l="0" r="0" t="0"/>
          <a:stretch/>
        </p:blipFill>
        <p:spPr>
          <a:xfrm>
            <a:off x="118290" y="5589344"/>
            <a:ext cx="3744275" cy="1904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/>
          <p:nvPr/>
        </p:nvSpPr>
        <p:spPr>
          <a:xfrm>
            <a:off x="3325775" y="2187950"/>
            <a:ext cx="3372921" cy="18300"/>
          </a:xfrm>
          <a:custGeom>
            <a:rect b="b" l="l" r="r" t="t"/>
            <a:pathLst>
              <a:path extrusionOk="0" h="336" w="96321">
                <a:moveTo>
                  <a:pt x="0" y="0"/>
                </a:moveTo>
                <a:cubicBezTo>
                  <a:pt x="32107" y="0"/>
                  <a:pt x="64214" y="336"/>
                  <a:pt x="96321" y="336"/>
                </a:cubicBezTo>
              </a:path>
            </a:pathLst>
          </a:cu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2" name="Google Shape;242;p26"/>
          <p:cNvCxnSpPr/>
          <p:nvPr/>
        </p:nvCxnSpPr>
        <p:spPr>
          <a:xfrm>
            <a:off x="2436400" y="4377825"/>
            <a:ext cx="1619400" cy="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26"/>
          <p:cNvCxnSpPr/>
          <p:nvPr/>
        </p:nvCxnSpPr>
        <p:spPr>
          <a:xfrm flipH="1" rot="10800000">
            <a:off x="331800" y="4612600"/>
            <a:ext cx="2658300" cy="183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6"/>
          <p:cNvCxnSpPr/>
          <p:nvPr/>
        </p:nvCxnSpPr>
        <p:spPr>
          <a:xfrm>
            <a:off x="331800" y="5051800"/>
            <a:ext cx="1752300" cy="5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6"/>
          <p:cNvCxnSpPr/>
          <p:nvPr/>
        </p:nvCxnSpPr>
        <p:spPr>
          <a:xfrm flipH="1" rot="10800000">
            <a:off x="2251825" y="6697725"/>
            <a:ext cx="1371900" cy="126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26"/>
          <p:cNvCxnSpPr/>
          <p:nvPr/>
        </p:nvCxnSpPr>
        <p:spPr>
          <a:xfrm flipH="1" rot="10800000">
            <a:off x="293975" y="6903425"/>
            <a:ext cx="2461200" cy="5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6"/>
          <p:cNvCxnSpPr/>
          <p:nvPr/>
        </p:nvCxnSpPr>
        <p:spPr>
          <a:xfrm flipH="1" rot="10800000">
            <a:off x="5665150" y="4100925"/>
            <a:ext cx="2652900" cy="69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6"/>
          <p:cNvCxnSpPr/>
          <p:nvPr/>
        </p:nvCxnSpPr>
        <p:spPr>
          <a:xfrm flipH="1" rot="10800000">
            <a:off x="4752000" y="4327325"/>
            <a:ext cx="570600" cy="8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6"/>
          <p:cNvCxnSpPr/>
          <p:nvPr/>
        </p:nvCxnSpPr>
        <p:spPr>
          <a:xfrm>
            <a:off x="4828875" y="5377500"/>
            <a:ext cx="3338100" cy="7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6"/>
          <p:cNvCxnSpPr/>
          <p:nvPr/>
        </p:nvCxnSpPr>
        <p:spPr>
          <a:xfrm>
            <a:off x="6055225" y="6494800"/>
            <a:ext cx="2506200" cy="5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6"/>
          <p:cNvCxnSpPr/>
          <p:nvPr/>
        </p:nvCxnSpPr>
        <p:spPr>
          <a:xfrm>
            <a:off x="4789650" y="6704025"/>
            <a:ext cx="3561900" cy="147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Google Shape;252;p26"/>
          <p:cNvCxnSpPr/>
          <p:nvPr/>
        </p:nvCxnSpPr>
        <p:spPr>
          <a:xfrm flipH="1" rot="10800000">
            <a:off x="4789650" y="6953600"/>
            <a:ext cx="927300" cy="54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6"/>
          <p:cNvCxnSpPr/>
          <p:nvPr/>
        </p:nvCxnSpPr>
        <p:spPr>
          <a:xfrm>
            <a:off x="3325775" y="2404450"/>
            <a:ext cx="1342500" cy="18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Everybody Wants to Rule the World</a:t>
            </a:r>
            <a:endParaRPr sz="3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260" name="Google Shape;2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1" name="Google Shape;261;p27"/>
          <p:cNvSpPr/>
          <p:nvPr/>
        </p:nvSpPr>
        <p:spPr>
          <a:xfrm>
            <a:off x="62300" y="117722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Endless demand!</a:t>
            </a:r>
            <a:endParaRPr/>
          </a:p>
        </p:txBody>
      </p:sp>
      <p:pic>
        <p:nvPicPr>
          <p:cNvPr id="262" name="Google Shape;2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6425" y="1264500"/>
            <a:ext cx="4125100" cy="31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/>
          <p:nvPr/>
        </p:nvSpPr>
        <p:spPr>
          <a:xfrm>
            <a:off x="193800" y="414817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Awards and recognition</a:t>
            </a:r>
            <a:endParaRPr/>
          </a:p>
        </p:txBody>
      </p:sp>
      <p:pic>
        <p:nvPicPr>
          <p:cNvPr id="264" name="Google Shape;26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6700" y="4554600"/>
            <a:ext cx="5189376" cy="286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3774" y="5638850"/>
            <a:ext cx="3706275" cy="17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Everybody Wants to Rule the World</a:t>
            </a:r>
            <a:endParaRPr sz="3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3" name="Google Shape;273;p28"/>
          <p:cNvSpPr txBox="1"/>
          <p:nvPr/>
        </p:nvSpPr>
        <p:spPr>
          <a:xfrm>
            <a:off x="156600" y="1315475"/>
            <a:ext cx="70287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Still challenges, </a:t>
            </a: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including</a:t>
            </a: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some of our old friends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193800" y="335893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Lots of issues getting hold of data and data quality issues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156600" y="1851498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Despite engagement, HSMAs struggled to get organisation to fully protect 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193800" y="4908310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Significant resistance to FOSS software installations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3762050" y="3294613"/>
            <a:ext cx="2634552" cy="155217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 to get true engagement and “buy in” nationally and at a senior level…</a:t>
            </a:r>
            <a:endParaRPr/>
          </a:p>
        </p:txBody>
      </p:sp>
      <p:cxnSp>
        <p:nvCxnSpPr>
          <p:cNvPr id="278" name="Google Shape;278;p28"/>
          <p:cNvCxnSpPr>
            <a:stCxn id="275" idx="0"/>
            <a:endCxn id="277" idx="3"/>
          </p:cNvCxnSpPr>
          <p:nvPr/>
        </p:nvCxnSpPr>
        <p:spPr>
          <a:xfrm>
            <a:off x="3168584" y="2563272"/>
            <a:ext cx="1910700" cy="820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9" name="Google Shape;279;p28"/>
          <p:cNvCxnSpPr>
            <a:stCxn id="274" idx="0"/>
            <a:endCxn id="277" idx="2"/>
          </p:cNvCxnSpPr>
          <p:nvPr/>
        </p:nvCxnSpPr>
        <p:spPr>
          <a:xfrm>
            <a:off x="3205784" y="4070709"/>
            <a:ext cx="564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28"/>
          <p:cNvCxnSpPr>
            <a:stCxn id="276" idx="0"/>
            <a:endCxn id="277" idx="1"/>
          </p:cNvCxnSpPr>
          <p:nvPr/>
        </p:nvCxnSpPr>
        <p:spPr>
          <a:xfrm flipH="1" rot="10800000">
            <a:off x="3205784" y="4845184"/>
            <a:ext cx="1873500" cy="774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1" name="Google Shape;281;p28" title="logo-transparent-png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1575" y="5000834"/>
            <a:ext cx="5776573" cy="1999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28"/>
          <p:cNvCxnSpPr/>
          <p:nvPr/>
        </p:nvCxnSpPr>
        <p:spPr>
          <a:xfrm>
            <a:off x="6044250" y="4352650"/>
            <a:ext cx="1065600" cy="118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28"/>
          <p:cNvSpPr txBox="1"/>
          <p:nvPr/>
        </p:nvSpPr>
        <p:spPr>
          <a:xfrm>
            <a:off x="6126175" y="6695025"/>
            <a:ext cx="2208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Coming 2026…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6828725" y="176993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Workplace Supervisor role no longer works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85" name="Google Shape;285;p28"/>
          <p:cNvCxnSpPr>
            <a:stCxn id="284" idx="1"/>
            <a:endCxn id="277" idx="0"/>
          </p:cNvCxnSpPr>
          <p:nvPr/>
        </p:nvCxnSpPr>
        <p:spPr>
          <a:xfrm flipH="1">
            <a:off x="6394373" y="3191967"/>
            <a:ext cx="1941600" cy="87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6" name="Google Shape;286;p28"/>
          <p:cNvSpPr/>
          <p:nvPr/>
        </p:nvSpPr>
        <p:spPr>
          <a:xfrm>
            <a:off x="7017500" y="3847060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We’re now turning away interest outside England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9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Man in the Mirror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293" name="Google Shape;293;p29"/>
          <p:cNvSpPr txBox="1"/>
          <p:nvPr/>
        </p:nvSpPr>
        <p:spPr>
          <a:xfrm>
            <a:off x="193800" y="1246975"/>
            <a:ext cx="97383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 what are the key things I’ve learned over the last 12 years of training and supporting the NHS in modelling and data science?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5" name="Google Shape;2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6963" y="2154475"/>
            <a:ext cx="3866700" cy="510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Brilliant Mind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193800" y="1246975"/>
            <a:ext cx="9738300" cy="6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People working in the health service are brilliant and have often untapped skills</a:t>
            </a:r>
            <a:endParaRPr b="1"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Analysts typically have an aptitude and skill set that extends far beyond what their usual role involves</a:t>
            </a:r>
            <a:endParaRPr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Clinicians and managers can often have an unexplored passion for modelling, data science and coding</a:t>
            </a:r>
            <a:endParaRPr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 we should recognise and embrace that…</a:t>
            </a:r>
            <a:endParaRPr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The power to transform organisations lies within with </a:t>
            </a:r>
            <a:r>
              <a:rPr i="1"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existing resource</a:t>
            </a:r>
            <a:endParaRPr i="1" sz="21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Staff should be given the </a:t>
            </a:r>
            <a:r>
              <a:rPr i="1"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time and support</a:t>
            </a: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to unlock their potential (lest we risk a brain drain)</a:t>
            </a:r>
            <a:endParaRPr sz="21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Don’t just teach staff to be better at </a:t>
            </a:r>
            <a:r>
              <a:rPr i="1"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what they know</a:t>
            </a: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- allow them to discover and embrace </a:t>
            </a:r>
            <a:r>
              <a:rPr i="1"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new things</a:t>
            </a: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i="1"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better ways</a:t>
            </a: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(step away from the spreadsheet…)</a:t>
            </a:r>
            <a:endParaRPr sz="21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There is much more potential for </a:t>
            </a:r>
            <a:r>
              <a:rPr i="1"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common language and understanding</a:t>
            </a: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between roles within healthcare than it may first appear</a:t>
            </a:r>
            <a:endParaRPr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03" name="Google Shape;3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 txBox="1"/>
          <p:nvPr/>
        </p:nvSpPr>
        <p:spPr>
          <a:xfrm>
            <a:off x="193800" y="170450"/>
            <a:ext cx="81750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Opportunities (Let’s Make Lots of Money Impact)</a:t>
            </a:r>
            <a:endParaRPr sz="28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193800" y="1246975"/>
            <a:ext cx="9738300" cy="6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health service is full of problems that can hugely benefit from modelling and data science approaches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Modelling and data science can (and has!) improve services, make things better for patients and their organisations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Most people working in the NHS have never heard of Discrete Event Simulation, even though it can help tackle problems around delays (a big % of problems)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Once people are made aware, they often see the huge potential of these approaches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 we should…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Raise </a:t>
            </a:r>
            <a:r>
              <a:rPr i="1"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awareness </a:t>
            </a: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of these approaches until they become widely known (and then, hopefully, adopted)</a:t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Clearly </a:t>
            </a:r>
            <a:r>
              <a:rPr i="1"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communicate </a:t>
            </a: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the benefits of these approaches, </a:t>
            </a:r>
            <a:r>
              <a:rPr i="1"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showcase </a:t>
            </a: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what has been done before, and </a:t>
            </a:r>
            <a:r>
              <a:rPr i="1"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demonstrate</a:t>
            </a: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local-level improvement</a:t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Give analysts (and others who have come into contact with these approaches) a </a:t>
            </a:r>
            <a:r>
              <a:rPr i="1"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stronger voice</a:t>
            </a: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to champion this way of working</a:t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Get rid of any lingering pens on a piece of a string</a:t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11" name="Google Shape;3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2" name="Google Shape;312;p31"/>
          <p:cNvCxnSpPr/>
          <p:nvPr/>
        </p:nvCxnSpPr>
        <p:spPr>
          <a:xfrm>
            <a:off x="6774200" y="191050"/>
            <a:ext cx="981600" cy="562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1"/>
          <p:cNvCxnSpPr/>
          <p:nvPr/>
        </p:nvCxnSpPr>
        <p:spPr>
          <a:xfrm flipH="1" rot="10800000">
            <a:off x="6883275" y="199375"/>
            <a:ext cx="897900" cy="5790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I Want to Break Free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320" name="Google Shape;320;p32"/>
          <p:cNvSpPr txBox="1"/>
          <p:nvPr/>
        </p:nvSpPr>
        <p:spPr>
          <a:xfrm>
            <a:off x="193800" y="1246975"/>
            <a:ext cx="9738300" cy="61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Free and Open Source (FOSS) solutions are the future of analytics, and the NHS can’t be data science ready without embracing this</a:t>
            </a:r>
            <a:endParaRPr b="1"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FOSS allows for transparency, which is </a:t>
            </a:r>
            <a:r>
              <a:rPr lang="en-GB" sz="2200" u="sng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vital</a:t>
            </a: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when the evidence generated affects lives and quality of life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FOSS encourages collaboration and sharing, which enables organisations tackling the same / similar problems to work together and all benefit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FOSS ultimately removes barriers to uptake and helps promote sustainable and self-sufficient futures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 we should…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Recognise and understand the </a:t>
            </a:r>
            <a:r>
              <a:rPr i="1" lang="en-GB" sz="22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frictions and barriers</a:t>
            </a:r>
            <a:r>
              <a:rPr lang="en-GB" sz="22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to adoption of FOSS as standard within the NHS</a:t>
            </a:r>
            <a:endParaRPr sz="22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Identify how those barriers can be </a:t>
            </a:r>
            <a:r>
              <a:rPr i="1" lang="en-GB" sz="22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removed</a:t>
            </a:r>
            <a:endParaRPr i="1" sz="22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Improve </a:t>
            </a:r>
            <a:r>
              <a:rPr i="1" lang="en-GB" sz="22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awareness </a:t>
            </a:r>
            <a:r>
              <a:rPr lang="en-GB" sz="22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and </a:t>
            </a:r>
            <a:r>
              <a:rPr i="1" lang="en-GB" sz="22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demonstrate </a:t>
            </a:r>
            <a:r>
              <a:rPr lang="en-GB" sz="22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a “better way”</a:t>
            </a:r>
            <a:endParaRPr sz="22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21" name="Google Shape;3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Don’t Stop Believin’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93800" y="1246975"/>
            <a:ext cx="5632200" cy="6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Early Vision :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Every NHS organisation would have in-house skills to undertake modelling to support their decision making.  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We would do this by recruiting “Associates” who would work with us, we would </a:t>
            </a:r>
            <a:r>
              <a:rPr lang="en-GB" sz="1800" u="sng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teach</a:t>
            </a: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n-GB" sz="1800" u="sng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support</a:t>
            </a: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, they would </a:t>
            </a:r>
            <a:r>
              <a:rPr lang="en-GB" sz="1800" u="sng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undertake</a:t>
            </a: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n-GB" sz="1800" u="sng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champion</a:t>
            </a: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Clear need early on to develop skills in NHS to do our kind of work (see pen on piece of string on map)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Small team (four of us at the time)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Were using primarily proprietary software (and expensive!)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 how?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8050" y="4344275"/>
            <a:ext cx="3926650" cy="261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 b="0" l="0" r="7002" t="0"/>
          <a:stretch/>
        </p:blipFill>
        <p:spPr>
          <a:xfrm>
            <a:off x="6025425" y="1499950"/>
            <a:ext cx="3651900" cy="2617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Together Forever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193800" y="1246975"/>
            <a:ext cx="9738300" cy="6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People in the health service typically </a:t>
            </a:r>
            <a:r>
              <a:rPr b="1" i="1"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want</a:t>
            </a:r>
            <a:r>
              <a:rPr b="1"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to work with others, and dislike working in silos</a:t>
            </a:r>
            <a:endParaRPr b="1"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Bringing people together allows for </a:t>
            </a:r>
            <a:r>
              <a:rPr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recognition</a:t>
            </a:r>
            <a:r>
              <a:rPr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of common problems, sharing of ideas to tackle them, and pooling of skills and aptitudes to benefit everyone</a:t>
            </a:r>
            <a:endParaRPr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Collaboration has been a cornerstone of HSMA learning and project work since its inception, and great things happen when it’s embraced</a:t>
            </a:r>
            <a:endParaRPr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“Live” training in HSMA has generated far more engagement than asynchronous learning approaches</a:t>
            </a:r>
            <a:endParaRPr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 we should…</a:t>
            </a:r>
            <a:endParaRPr sz="21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Encourage collaboration as the </a:t>
            </a:r>
            <a:r>
              <a:rPr i="1"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status quo</a:t>
            </a: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, not an outlier</a:t>
            </a:r>
            <a:endParaRPr sz="21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Find ways to bring organisations together to tackle </a:t>
            </a:r>
            <a:r>
              <a:rPr i="1"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common challenges</a:t>
            </a:r>
            <a:endParaRPr i="1" sz="21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Support staff to </a:t>
            </a:r>
            <a:r>
              <a:rPr i="1"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embrace </a:t>
            </a: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opportunities to collaborate, and give them a </a:t>
            </a:r>
            <a:r>
              <a:rPr i="1"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platform to share</a:t>
            </a: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their learning and experience back with you</a:t>
            </a:r>
            <a:endParaRPr sz="21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Lexend"/>
              <a:buChar char="-"/>
            </a:pP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Promote the benefits of </a:t>
            </a:r>
            <a:r>
              <a:rPr i="1"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live learning</a:t>
            </a:r>
            <a:r>
              <a:rPr lang="en-GB" sz="21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to encourage collaboration, engagement and peer support</a:t>
            </a:r>
            <a:endParaRPr sz="21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29" name="Google Shape;3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Take Me to Your Heart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193800" y="1246975"/>
            <a:ext cx="9738300" cy="6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If we want to bring about real uptake and change, we need to bring leaders and decision makers on board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Analysts are often disconnected from the decision making process within organisations, despite the evidence they generate and their insight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Those with the technical skills (either developed or latent) are not typically those determining strategic direction and priority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True potential for modelling and data science can be limited if the right problems aren’t being addressed / right questions aren’t being asked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Staff with the modelling and data science skills can struggle to dedicate the time needed if it isn’t seen as a priority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 we should…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Find ways to </a:t>
            </a:r>
            <a:r>
              <a:rPr i="1"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engage </a:t>
            </a: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with senior leaders and decision makers to make them </a:t>
            </a:r>
            <a:r>
              <a:rPr i="1"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aware </a:t>
            </a: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of these approaches and what they can do</a:t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Get them </a:t>
            </a:r>
            <a:r>
              <a:rPr i="1"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excited</a:t>
            </a: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about possibilities, whilst </a:t>
            </a:r>
            <a:r>
              <a:rPr i="1"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managing expectations</a:t>
            </a: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 (can give you quick answer now that’s probably wrong vs answer next week but you probably will never need to ask me again)</a:t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Support them to learn how to </a:t>
            </a:r>
            <a:r>
              <a:rPr i="1"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ask the right questions</a:t>
            </a: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, and how to interpret the </a:t>
            </a:r>
            <a:r>
              <a:rPr i="1"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answers</a:t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37" name="Google Shape;3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5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Analysts Just Want to Have Fun</a:t>
            </a:r>
            <a:endParaRPr sz="37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193800" y="1246975"/>
            <a:ext cx="3811500" cy="6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Just because subjects are heavy and / or dry, it doesn’t mean they can’t be engaging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We’ve worked hard to give HSMA a sense of “character”, and always look for ways to make learning enjoyable and engaging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When people are enjoying themselves, they’ll remember things more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Helping people find new interests and passions leads directly to real impact</a:t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6" name="Google Shape;346;p35"/>
          <p:cNvPicPr preferRelativeResize="0"/>
          <p:nvPr/>
        </p:nvPicPr>
        <p:blipFill rotWithShape="1">
          <a:blip r:embed="rId5">
            <a:alphaModFix/>
          </a:blip>
          <a:srcRect b="0" l="0" r="14229" t="0"/>
          <a:stretch/>
        </p:blipFill>
        <p:spPr>
          <a:xfrm>
            <a:off x="4131800" y="1385025"/>
            <a:ext cx="580763" cy="52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8825" y="1412526"/>
            <a:ext cx="675609" cy="4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8350" y="1385026"/>
            <a:ext cx="514665" cy="5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5"/>
          <p:cNvPicPr preferRelativeResize="0"/>
          <p:nvPr/>
        </p:nvPicPr>
        <p:blipFill rotWithShape="1">
          <a:blip r:embed="rId8">
            <a:alphaModFix/>
          </a:blip>
          <a:srcRect b="14908" l="0" r="0" t="0"/>
          <a:stretch/>
        </p:blipFill>
        <p:spPr>
          <a:xfrm>
            <a:off x="6010225" y="1412525"/>
            <a:ext cx="580750" cy="51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31800" y="1959700"/>
            <a:ext cx="3851524" cy="271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31800" y="4706226"/>
            <a:ext cx="1969770" cy="21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8933" y="4918501"/>
            <a:ext cx="2915167" cy="218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45862" y="1924977"/>
            <a:ext cx="2008226" cy="15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26775" y="726819"/>
            <a:ext cx="2008226" cy="1266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 title="hsma_loading_video_25.mp4">
            <a:hlinkClick r:id="rId14"/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045850" y="3471702"/>
            <a:ext cx="1883200" cy="141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59000" y="5766698"/>
            <a:ext cx="2276002" cy="1698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Analysts Just Want to Have Fun</a:t>
            </a:r>
            <a:endParaRPr sz="37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193800" y="1246975"/>
            <a:ext cx="9726900" cy="62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 we should…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Not be afraid to bring our own character and passions to training - people respond to this; even if they don’t share your passions, it creates positive emotional responses and sets a tone of “Follow your interests”</a:t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Find ways to nurture the new passions and interests that people discover - these are things that drive and motivate them to apply new skills and generate impact</a:t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</a:rPr>
              <a:t>Give people an opportunity to practice their skills in entertaining ways</a:t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64" name="Google Shape;3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7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Back to the Future</a:t>
            </a:r>
            <a:endParaRPr sz="37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371" name="Google Shape;37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2" name="Google Shape;372;p37"/>
          <p:cNvPicPr preferRelativeResize="0"/>
          <p:nvPr/>
        </p:nvPicPr>
        <p:blipFill rotWithShape="1">
          <a:blip r:embed="rId5">
            <a:alphaModFix/>
          </a:blip>
          <a:srcRect b="54765" l="62026" r="9281" t="0"/>
          <a:stretch/>
        </p:blipFill>
        <p:spPr>
          <a:xfrm>
            <a:off x="7674600" y="35665"/>
            <a:ext cx="2406026" cy="239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7" title="logo-transparent-pn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8050" y="1304586"/>
            <a:ext cx="3400607" cy="11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14" y="1304585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22700" y="3166326"/>
            <a:ext cx="3468426" cy="260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3320099" y="3154788"/>
            <a:ext cx="3480003" cy="26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400000">
            <a:off x="6099175" y="3164044"/>
            <a:ext cx="3503401" cy="262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/>
          <p:nvPr/>
        </p:nvSpPr>
        <p:spPr>
          <a:xfrm>
            <a:off x="956250" y="6594525"/>
            <a:ext cx="35142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penchord@exeter.ac.uk</a:t>
            </a: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2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9" name="Google Shape;379;p37"/>
          <p:cNvSpPr txBox="1"/>
          <p:nvPr/>
        </p:nvSpPr>
        <p:spPr>
          <a:xfrm>
            <a:off x="6244150" y="6594531"/>
            <a:ext cx="2920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https://hsma.co.uk/</a:t>
            </a: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0" name="Google Shape;380;p37"/>
          <p:cNvSpPr/>
          <p:nvPr/>
        </p:nvSpPr>
        <p:spPr>
          <a:xfrm>
            <a:off x="6713104" y="1366373"/>
            <a:ext cx="401100" cy="371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/>
              <a:t>7</a:t>
            </a:r>
            <a:endParaRPr b="1"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8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The Final Countdown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387" name="Google Shape;387;p38"/>
          <p:cNvSpPr txBox="1"/>
          <p:nvPr/>
        </p:nvSpPr>
        <p:spPr>
          <a:xfrm>
            <a:off x="193800" y="1246975"/>
            <a:ext cx="97176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 final message from our HSMA mascot Chesney Chalks :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8" name="Google Shape;38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1875" y="1734787"/>
            <a:ext cx="3790223" cy="568533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 txBox="1"/>
          <p:nvPr/>
        </p:nvSpPr>
        <p:spPr>
          <a:xfrm>
            <a:off x="5110988" y="2406225"/>
            <a:ext cx="4875900" cy="21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“No one can be myself like I can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For this job I'm the best man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And while this may be true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You are the one and only you.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Find the Future in You”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5111000" y="6932331"/>
            <a:ext cx="29205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u="sng">
                <a:solidFill>
                  <a:srgbClr val="FFFF00"/>
                </a:solidFill>
                <a:latin typeface="Lexend"/>
                <a:ea typeface="Lexend"/>
                <a:cs typeface="Lexend"/>
                <a:sym typeface="Lexen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https://hsma.co.uk/</a:t>
            </a: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92" name="Google Shape;39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4512" y="5421030"/>
            <a:ext cx="4648873" cy="15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Bill and Ted’s EXCELlent Adventure</a:t>
            </a:r>
            <a:endParaRPr sz="3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5">
            <a:alphaModFix/>
          </a:blip>
          <a:srcRect b="0" l="0" r="0" t="8045"/>
          <a:stretch/>
        </p:blipFill>
        <p:spPr>
          <a:xfrm>
            <a:off x="5866175" y="1583850"/>
            <a:ext cx="4051776" cy="558850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93800" y="1960175"/>
            <a:ext cx="5632200" cy="43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TAKE 1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Excel-based Discrete Event Simulation Training (2014 - 2016)</a:t>
            </a:r>
            <a:endParaRPr b="1"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Collaboration with ABCi modelling team in Cardiff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Introduced principles and potential of Operational Research for healthcare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Taught a “simple” DES in… Excel 🤮(theory : get people using what they know)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Then how to do it in 30 seconds in Simul8…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Bill and Ted’s EXCELlent Adventure</a:t>
            </a:r>
            <a:endParaRPr sz="33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2300" y="1329625"/>
            <a:ext cx="4125925" cy="41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/>
          <p:nvPr/>
        </p:nvSpPr>
        <p:spPr>
          <a:xfrm>
            <a:off x="84725" y="126777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Lots of interest in modelling and Operational Research</a:t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2730050" y="126777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Huge opportunities - existing approaches often well behind the curve</a:t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84725" y="2836600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Don’t build DES models in Excel.  Just, don’t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2823725" y="2680812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Generated interest, but (to our knowledge) no impact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2918387" y="406882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Encouraged bad practices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1503363" y="534742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Hugely time consuming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36438" y="4197950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Felt like more of a sales pitch for £3k Simul8 licenses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3427825" y="6945365"/>
            <a:ext cx="41838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There must be a better way…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8900" y="5540475"/>
            <a:ext cx="2239327" cy="19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Genesis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93800" y="1246975"/>
            <a:ext cx="5456100" cy="6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TAKE 2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Pilot Health Service Modelling Associates (HSMA) Programme (2016 - 2017)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Early idea by Prof Martin Pitt (PenCHORD Director) and the late Prof Ken Stein (Professor of Public Health)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 2015, began design to make reality, and took around to local chief execs / COOs :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6 associates recruited from around SW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12 month, day a week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Teach them skills in DES (pathway modelling) - using Simul8 (secured licenses for 12 months)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Mentoring support to apply new skills to work on </a:t>
            </a:r>
            <a:r>
              <a:rPr lang="en-GB" sz="1800" u="sng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real world projects</a:t>
            </a: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from their organisation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Learning Set Meetings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Workplace Supervisor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Final event where they present work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All provided free of charge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-"/>
            </a:pPr>
            <a:r>
              <a:rPr lang="en-GB" sz="18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Evaluation of pilot</a:t>
            </a:r>
            <a:endParaRPr sz="18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9900" y="3025775"/>
            <a:ext cx="4278326" cy="427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 title="HSMA-6335.jpg"/>
          <p:cNvPicPr preferRelativeResize="0"/>
          <p:nvPr/>
        </p:nvPicPr>
        <p:blipFill rotWithShape="1">
          <a:blip r:embed="rId6">
            <a:alphaModFix/>
          </a:blip>
          <a:srcRect b="0" l="25158" r="20525" t="0"/>
          <a:stretch/>
        </p:blipFill>
        <p:spPr>
          <a:xfrm>
            <a:off x="7906575" y="1274475"/>
            <a:ext cx="1404524" cy="165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7">
            <a:alphaModFix/>
          </a:blip>
          <a:srcRect b="0" l="39803" r="20842" t="18420"/>
          <a:stretch/>
        </p:blipFill>
        <p:spPr>
          <a:xfrm>
            <a:off x="6572825" y="1274487"/>
            <a:ext cx="1241748" cy="165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Genesis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" name="Google Shape;119;p19"/>
          <p:cNvSpPr/>
          <p:nvPr/>
        </p:nvSpPr>
        <p:spPr>
          <a:xfrm>
            <a:off x="193800" y="4825100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100% of associates wanted to continue modelling, but 0% of trusts could afford the ~3k software license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50920" l="0" r="0" t="0"/>
          <a:stretch/>
        </p:blipFill>
        <p:spPr>
          <a:xfrm>
            <a:off x="3033900" y="1267775"/>
            <a:ext cx="4344300" cy="1507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76325" y="1481650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Generated significant impact!</a:t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193800" y="320962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Generated huge interest and engagement</a:t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2947200" y="320962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of the associates were promoted swiftly to senior roles</a:t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5474075" y="320962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Increased awareness of OR in local NHS</a:t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6956375" y="395772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Discovered huge latent skills base in NHS analysts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307975" y="478452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Despite engagement, HSMAs struggled to get organisation to fully protect 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1471850" y="6052850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Lots of issues getting hold of data and data quality issues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4636375" y="6052850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Models couldn’t be shared more widely due to proprietary licensing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017500" y="545012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were </a:t>
            </a:r>
            <a:r>
              <a:rPr lang="en-GB">
                <a:solidFill>
                  <a:schemeClr val="lt1"/>
                </a:solidFill>
              </a:rPr>
              <a:t>turning</a:t>
            </a:r>
            <a:r>
              <a:rPr lang="en-GB">
                <a:solidFill>
                  <a:schemeClr val="lt1"/>
                </a:solidFill>
              </a:rPr>
              <a:t> away interest from outside the region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7066125" y="2049950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valued opportunity to collaborate with others from sector (often for first time!)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Changes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93800" y="1246975"/>
            <a:ext cx="6068700" cy="6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TAKE 3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HSMA 2018 (2018)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Transitioned to FOSS (SimPy and JaamSim to replace Simul8, core Python skills, very early Machine Learning training)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Expansion from just DES to also geographic modelling, Machine Learning, System Dynamics and more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New two phase Structure :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1 (3 months) : Training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Phase 2 (9 months) : Project Work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Learning Set Meetings in Phase 2 (down the pub)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More than quadrupled intake (26 vs 6, from 52 applications), though still SW-based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-"/>
            </a:pPr>
            <a:r>
              <a:rPr lang="en-GB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New project selection process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5725" y="1297325"/>
            <a:ext cx="3425175" cy="34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4900" y="4874900"/>
            <a:ext cx="3513324" cy="2303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Changes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" name="Google Shape;148;p21"/>
          <p:cNvSpPr/>
          <p:nvPr/>
        </p:nvSpPr>
        <p:spPr>
          <a:xfrm>
            <a:off x="62300" y="117722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 more impact!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5100" y="1305454"/>
            <a:ext cx="4454400" cy="99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25100" y="2361024"/>
            <a:ext cx="6613800" cy="1605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1" name="Google Shape;151;p21"/>
          <p:cNvSpPr/>
          <p:nvPr/>
        </p:nvSpPr>
        <p:spPr>
          <a:xfrm>
            <a:off x="62300" y="2452050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Established new data science roles and teams</a:t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2485725" y="3875600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associates promoted, some went on to undertake MSc</a:t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4786075" y="3788550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increased awareness of OR in local NHS</a:t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7066125" y="3788550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Discovered non-coders can pick up skills well</a:t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>
            <a:off x="62300" y="3544800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Most projects were cross-organisation collaborations</a:t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2300" y="4594025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Lots of </a:t>
            </a:r>
            <a:r>
              <a:rPr lang="en-GB"/>
              <a:t>associates went on to continue using and building skills</a:t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3752850" y="4746150"/>
            <a:ext cx="3014496" cy="1423548"/>
          </a:xfrm>
          <a:prstGeom prst="cloud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 could be shared freely</a:t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62300" y="601757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Lots of issues getting hold of data and data quality issues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2485725" y="591237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Despite engagement, HSMAs struggled to get organisation to fully protect 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4726925" y="5863250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We were turning away interest from outside the region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7066125" y="5772325"/>
            <a:ext cx="3014496" cy="1423548"/>
          </a:xfrm>
          <a:prstGeom prst="cloud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Meeting in the pub sounded great, but didn’t work with such large cohorts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6969"/>
            </a:gs>
            <a:gs pos="100000">
              <a:srgbClr val="1D1D1D"/>
            </a:gs>
          </a:gsLst>
          <a:lin ang="5400012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080625" cy="11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193800" y="231325"/>
            <a:ext cx="81750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solidFill>
                  <a:schemeClr val="lt1"/>
                </a:solidFill>
                <a:latin typeface="Lexend Black"/>
                <a:ea typeface="Lexend Black"/>
                <a:cs typeface="Lexend Black"/>
                <a:sym typeface="Lexend Black"/>
              </a:rPr>
              <a:t>Together in Electric Dreams</a:t>
            </a:r>
            <a:endParaRPr sz="4000">
              <a:solidFill>
                <a:schemeClr val="lt1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193800" y="1246975"/>
            <a:ext cx="4969500" cy="6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TAKE 4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HSMA 3 (the online pilot) (2020-21)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Transitioned to online delivery model (though still SW England)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Inclusion of policing associates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Intake of 40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Introduction of Peer Support Groups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New HSMA Slack Community Hub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exend"/>
              <a:buChar char="-"/>
            </a:pPr>
            <a:r>
              <a:rPr lang="en-GB" sz="2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Vastly expanded training (up to 17 days from 6), adding Agent Based Simulation, NLP, forecasting and more</a:t>
            </a:r>
            <a:endParaRPr sz="2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8775" y="59800"/>
            <a:ext cx="1603225" cy="105655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5325" y="1807875"/>
            <a:ext cx="4716525" cy="464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 title="chalk_ga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8775" y="3156074"/>
            <a:ext cx="1416275" cy="8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 title="chalk_ga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9650" y="4147499"/>
            <a:ext cx="1416275" cy="8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 title="chalk_gat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1125" y="4652299"/>
            <a:ext cx="1416275" cy="88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 title="chalk_ha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95442" y="4036650"/>
            <a:ext cx="882931" cy="117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 title="chalk_ha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6692" y="4549825"/>
            <a:ext cx="882931" cy="117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 title="chalk_ha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6317" y="2970275"/>
            <a:ext cx="882931" cy="117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 title="chalk_ha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7792" y="2614450"/>
            <a:ext cx="882931" cy="117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